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66" r:id="rId2"/>
    <p:sldId id="273" r:id="rId3"/>
    <p:sldId id="267" r:id="rId4"/>
    <p:sldId id="269" r:id="rId5"/>
    <p:sldId id="274" r:id="rId6"/>
    <p:sldId id="271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72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D040B2-98E8-C74F-89AA-09A39C5DFF30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18A055-EEE9-0B48-866D-0DE30AC5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87726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Utopia vs.</a:t>
            </a:r>
            <a:br>
              <a:rPr lang="en-US" sz="8000" dirty="0" smtClean="0"/>
            </a:br>
            <a:r>
              <a:rPr lang="en-US" sz="8000" dirty="0" smtClean="0"/>
              <a:t>Dystopia 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Painting Number 1: The Course of the Empire — Savage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23" y="1600200"/>
            <a:ext cx="8366477" cy="4710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Painting Number 2: The Course of the Empire — Pastoral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23" y="1600201"/>
            <a:ext cx="7567896" cy="4525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Painting Number 3: The Course of the Empire — Consummation of the Empire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76" y="2008484"/>
            <a:ext cx="7451266" cy="4117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Painting Number 4: The Course of the Empire — Destruction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39" y="1600201"/>
            <a:ext cx="7023629" cy="4525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Painting Number 5: The Course of the Empire — Desolation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317" y="1600200"/>
            <a:ext cx="7088422" cy="4878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    Are </a:t>
            </a:r>
            <a:r>
              <a:rPr lang="en-US" sz="4800" dirty="0"/>
              <a:t>the paintings U</a:t>
            </a:r>
            <a:r>
              <a:rPr lang="en-US" sz="4800" dirty="0" smtClean="0"/>
              <a:t>topic </a:t>
            </a:r>
            <a:r>
              <a:rPr lang="en-US" sz="4800" dirty="0"/>
              <a:t>or </a:t>
            </a:r>
            <a:r>
              <a:rPr lang="en-US" sz="4800" dirty="0" err="1"/>
              <a:t>D</a:t>
            </a:r>
            <a:r>
              <a:rPr lang="en-US" sz="4800" dirty="0" err="1" smtClean="0"/>
              <a:t>ystopic</a:t>
            </a:r>
            <a:r>
              <a:rPr lang="en-US" sz="4800" dirty="0"/>
              <a:t>? Can the same place be both U</a:t>
            </a:r>
            <a:r>
              <a:rPr lang="en-US" sz="4800" dirty="0" smtClean="0"/>
              <a:t>topic </a:t>
            </a:r>
            <a:r>
              <a:rPr lang="en-US" sz="4800" dirty="0"/>
              <a:t>and </a:t>
            </a:r>
            <a:r>
              <a:rPr lang="en-US" sz="4800" dirty="0" err="1"/>
              <a:t>D</a:t>
            </a:r>
            <a:r>
              <a:rPr lang="en-US" sz="4800" dirty="0" err="1" smtClean="0"/>
              <a:t>ystopic</a:t>
            </a:r>
            <a:r>
              <a:rPr lang="en-US" sz="4800" dirty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Also, answer question in journal: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1851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So why do people write dystopian novels?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What social problems do we have currently? Both in the US and worldwide? 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any visionary system of political or social perfection; an ideal place</a:t>
            </a:r>
          </a:p>
          <a:p>
            <a:endParaRPr lang="en-US" sz="4800" dirty="0" smtClean="0"/>
          </a:p>
          <a:p>
            <a:r>
              <a:rPr lang="en-US" sz="6000" dirty="0" smtClean="0"/>
              <a:t>Greek: </a:t>
            </a:r>
            <a:r>
              <a:rPr lang="en-US" sz="6000" dirty="0" err="1" smtClean="0"/>
              <a:t>ou</a:t>
            </a:r>
            <a:r>
              <a:rPr lang="en-US" sz="6000" dirty="0" smtClean="0"/>
              <a:t>—NOT</a:t>
            </a:r>
          </a:p>
          <a:p>
            <a:pPr marL="365760" lvl="1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</a:t>
            </a:r>
            <a:r>
              <a:rPr lang="en-US" sz="5800" dirty="0" err="1" smtClean="0"/>
              <a:t>topos</a:t>
            </a:r>
            <a:r>
              <a:rPr lang="en-US" sz="5800" dirty="0" smtClean="0"/>
              <a:t>--PLACE</a:t>
            </a:r>
          </a:p>
          <a:p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Utopia is: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/>
              <a:t>Our life dreams the Utopia. Our death achieves the ideal.</a:t>
            </a:r>
          </a:p>
          <a:p>
            <a:pPr>
              <a:buNone/>
            </a:pPr>
            <a:r>
              <a:rPr lang="en-US" sz="4000" dirty="0" smtClean="0"/>
              <a:t>Victor Hugo     </a:t>
            </a:r>
            <a:r>
              <a:rPr lang="en-US" sz="4000" dirty="0" smtClean="0">
                <a:solidFill>
                  <a:srgbClr val="C00000"/>
                </a:solidFill>
              </a:rPr>
              <a:t>Explain. 						    Agree/Disagree?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4/14 </a:t>
            </a:r>
            <a:r>
              <a:rPr lang="en-US" sz="5400" b="1" dirty="0" err="1" smtClean="0">
                <a:solidFill>
                  <a:srgbClr val="C00000"/>
                </a:solidFill>
              </a:rPr>
              <a:t>Quickwrite</a:t>
            </a:r>
            <a:r>
              <a:rPr lang="en-US" sz="5400" b="1" dirty="0" smtClean="0">
                <a:solidFill>
                  <a:srgbClr val="C00000"/>
                </a:solidFill>
              </a:rPr>
              <a:t> #31: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Do Utopia’s exist?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52" y="2306517"/>
            <a:ext cx="7451267" cy="4340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 “</a:t>
            </a:r>
            <a:r>
              <a:rPr lang="en-US" sz="4400" dirty="0" err="1" smtClean="0"/>
              <a:t>dys</a:t>
            </a:r>
            <a:r>
              <a:rPr lang="en-US" sz="4400" dirty="0" smtClean="0"/>
              <a:t>” = “apart, negative, bad.” </a:t>
            </a:r>
          </a:p>
          <a:p>
            <a:r>
              <a:rPr lang="en-US" sz="4400" dirty="0" smtClean="0"/>
              <a:t>We use it in words like “dysfunctional” or “disappear.” </a:t>
            </a:r>
          </a:p>
          <a:p>
            <a:r>
              <a:rPr lang="en-US" sz="4400" dirty="0" smtClean="0"/>
              <a:t>When paired with “utopia” to give us “dystopia,” we have an image of a place that is the opposite of ideal, or </a:t>
            </a:r>
            <a:r>
              <a:rPr lang="en-US" sz="4400" u="sng" dirty="0" smtClean="0"/>
              <a:t>ideal gone bad.</a:t>
            </a:r>
            <a:endParaRPr lang="en-US" sz="44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Dystopia is: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1594"/>
            <a:ext cx="8229600" cy="561456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smtClean="0"/>
              <a:t>Dystopia in literature</a:t>
            </a:r>
          </a:p>
          <a:p>
            <a:r>
              <a:rPr lang="en-US" sz="3600" dirty="0" smtClean="0"/>
              <a:t>an often-</a:t>
            </a:r>
            <a:r>
              <a:rPr lang="en-US" sz="3600" b="1" dirty="0" smtClean="0">
                <a:solidFill>
                  <a:srgbClr val="C00000"/>
                </a:solidFill>
              </a:rPr>
              <a:t>futuristic</a:t>
            </a:r>
            <a:r>
              <a:rPr lang="en-US" sz="3600" dirty="0" smtClean="0"/>
              <a:t> society that has degraded into a repressive state, often under the </a:t>
            </a:r>
            <a:r>
              <a:rPr lang="en-US" sz="3600" b="1" dirty="0" smtClean="0">
                <a:solidFill>
                  <a:srgbClr val="C00000"/>
                </a:solidFill>
              </a:rPr>
              <a:t>guise of being utopian</a:t>
            </a:r>
            <a:r>
              <a:rPr lang="en-US" sz="3600" dirty="0" smtClean="0"/>
              <a:t>. </a:t>
            </a:r>
          </a:p>
          <a:p>
            <a:r>
              <a:rPr lang="en-US" sz="3600" b="1" dirty="0" err="1" smtClean="0"/>
              <a:t>is</a:t>
            </a:r>
            <a:r>
              <a:rPr lang="en-US" sz="3600" b="1" dirty="0" err="1" smtClean="0">
                <a:solidFill>
                  <a:srgbClr val="C00000"/>
                </a:solidFill>
              </a:rPr>
              <a:t>warning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/>
              <a:t>society that if we continue to live how we do, this will be the consequence.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Propaganda, Figurehead worshipped, Surveillance, Fear outside world, Dehumanized state, Information, independent thought and Freedom are restricted.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034399"/>
            <a:ext cx="7996544" cy="4613033"/>
          </a:xfrm>
        </p:spPr>
        <p:txBody>
          <a:bodyPr>
            <a:noAutofit/>
          </a:bodyPr>
          <a:lstStyle/>
          <a:p>
            <a:r>
              <a:rPr lang="en-US" sz="3600" dirty="0"/>
              <a:t>The painter Thomas Cole did a series of works called The Course of the Empire. It </a:t>
            </a:r>
            <a:r>
              <a:rPr lang="en-US" sz="3600" dirty="0" smtClean="0"/>
              <a:t>was based </a:t>
            </a:r>
            <a:r>
              <a:rPr lang="en-US" sz="3600" dirty="0"/>
              <a:t>on a few lines from a poem by the poet Byron about the rise and fall of </a:t>
            </a:r>
            <a:r>
              <a:rPr lang="en-US" sz="3600" dirty="0" smtClean="0"/>
              <a:t>humanity. Byron </a:t>
            </a:r>
            <a:r>
              <a:rPr lang="en-US" sz="3600" dirty="0"/>
              <a:t>wrote: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5361"/>
            <a:ext cx="7772400" cy="1529039"/>
          </a:xfrm>
        </p:spPr>
        <p:txBody>
          <a:bodyPr/>
          <a:lstStyle/>
          <a:p>
            <a:r>
              <a:rPr lang="en-US" sz="5400" dirty="0" smtClean="0"/>
              <a:t>The Course of the Empire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/>
              <a:t>There is the moral of all human tales;</a:t>
            </a:r>
          </a:p>
          <a:p>
            <a:pPr algn="ctr">
              <a:buNone/>
            </a:pPr>
            <a:r>
              <a:rPr lang="en-US" sz="4000" dirty="0"/>
              <a:t>This but the same rehearsal of the past</a:t>
            </a:r>
          </a:p>
          <a:p>
            <a:pPr algn="ctr">
              <a:buNone/>
            </a:pPr>
            <a:r>
              <a:rPr lang="en-US" sz="4000" dirty="0"/>
              <a:t>First Freedom, and then Glory: when that </a:t>
            </a:r>
            <a:r>
              <a:rPr lang="en-US" sz="4000" dirty="0" smtClean="0"/>
              <a:t>fails </a:t>
            </a:r>
          </a:p>
          <a:p>
            <a:pPr algn="ctr">
              <a:buNone/>
            </a:pPr>
            <a:r>
              <a:rPr lang="en-US" sz="4000" dirty="0" smtClean="0"/>
              <a:t>Wealth</a:t>
            </a:r>
            <a:r>
              <a:rPr lang="en-US" sz="4000" dirty="0"/>
              <a:t>, vice, corruption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Byron Wrote: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1562"/>
            <a:ext cx="8229600" cy="53746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/>
              <a:t>Look </a:t>
            </a:r>
            <a:r>
              <a:rPr lang="en-US" sz="3600" dirty="0"/>
              <a:t>through the paintings in the series, noticing how the sun rises and moves through </a:t>
            </a:r>
            <a:r>
              <a:rPr lang="en-US" sz="3600" dirty="0" smtClean="0"/>
              <a:t>the sky </a:t>
            </a:r>
            <a:r>
              <a:rPr lang="en-US" sz="3600" dirty="0"/>
              <a:t>like a day beginning with the sun rise and ending with the sunset. The mountain in </a:t>
            </a:r>
            <a:r>
              <a:rPr lang="en-US" sz="3600" dirty="0" smtClean="0"/>
              <a:t>the background </a:t>
            </a:r>
            <a:r>
              <a:rPr lang="en-US" sz="3600" dirty="0"/>
              <a:t>is a constant, but the foreground changes drastically. As you look through </a:t>
            </a:r>
            <a:r>
              <a:rPr lang="en-US" sz="3600" dirty="0" smtClean="0"/>
              <a:t>the paintings</a:t>
            </a:r>
            <a:r>
              <a:rPr lang="en-US" sz="3600" dirty="0"/>
              <a:t>, think about the parallels between them and the rise and fall of civilizations.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5243</TotalTime>
  <Words>433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Constantia</vt:lpstr>
      <vt:lpstr>Wingdings 2</vt:lpstr>
      <vt:lpstr>Paper</vt:lpstr>
      <vt:lpstr>     Utopia vs. Dystopia </vt:lpstr>
      <vt:lpstr>A Utopia is:</vt:lpstr>
      <vt:lpstr>4/14 Quickwrite #31:</vt:lpstr>
      <vt:lpstr>Bottom line:</vt:lpstr>
      <vt:lpstr>A Dystopia is:</vt:lpstr>
      <vt:lpstr>PowerPoint Presentation</vt:lpstr>
      <vt:lpstr>The Course of the Empire</vt:lpstr>
      <vt:lpstr>Byron Wrote:</vt:lpstr>
      <vt:lpstr>PowerPoint Presentation</vt:lpstr>
      <vt:lpstr>Painting Number 1: The Course of the Empire — Savage State</vt:lpstr>
      <vt:lpstr>Painting Number 2: The Course of the Empire — Pastoral State</vt:lpstr>
      <vt:lpstr>Painting Number 3: The Course of the Empire — Consummation of the Empire</vt:lpstr>
      <vt:lpstr>Painting Number 4: The Course of the Empire — Destruction</vt:lpstr>
      <vt:lpstr>Painting Number 5: The Course of the Empire — Desolation</vt:lpstr>
      <vt:lpstr>Also, answer question in journal:</vt:lpstr>
      <vt:lpstr>So why do people write dystopian novels?</vt:lpstr>
      <vt:lpstr>PowerPoint Presentation</vt:lpstr>
    </vt:vector>
  </TitlesOfParts>
  <Company>Lone Peak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Utopia?</dc:title>
  <dc:creator>Jennifer Jaynes</dc:creator>
  <cp:lastModifiedBy>Susan King</cp:lastModifiedBy>
  <cp:revision>15</cp:revision>
  <dcterms:created xsi:type="dcterms:W3CDTF">2013-04-29T13:34:15Z</dcterms:created>
  <dcterms:modified xsi:type="dcterms:W3CDTF">2016-04-26T20:18:39Z</dcterms:modified>
</cp:coreProperties>
</file>