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ECFF"/>
    <a:srgbClr val="CC0000"/>
    <a:srgbClr val="FF3300"/>
    <a:srgbClr val="FFCC99"/>
    <a:srgbClr val="FFFFCC"/>
    <a:srgbClr val="CC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46C59CD1-E734-4342-BBEB-AEEE7BB4AA9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24079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739-6C78-4628-A982-DB56B86D28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10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7B8DD18-A86F-4AB0-91D5-0F6F1F4957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385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6C59CD1-E734-4342-BBEB-AEEE7BB4AA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41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8D257E0-C059-4EC8-AD6E-C56FC05B82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2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CE5-8534-4CB7-BEBC-42255F18D7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2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CC2-D9F2-48A1-A190-25154E0321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21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A5B-A7B9-4E61-82D3-D118424CDD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4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2790-D260-4ED0-A546-ED233D1EA7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96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A1-80A8-4842-8B61-AB592C699B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4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2CDB-3BF8-4D1C-920A-2DCD7127E6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24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57E0-C059-4EC8-AD6E-C56FC05B82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73C1-14AC-424C-9922-0E2198978A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8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023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8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70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50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35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6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739-6C78-4628-A982-DB56B86D28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38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DD18-A86F-4AB0-91D5-0F6F1F4957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81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07EECE5-8534-4CB7-BEBC-42255F18D7B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79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CC2-D9F2-48A1-A190-25154E0321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5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4A5B-A7B9-4E61-82D3-D118424CDD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71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2790-D260-4ED0-A546-ED233D1EA7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69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A1-80A8-4842-8B61-AB592C699B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974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73292CDB-3BF8-4D1C-920A-2DCD7127E6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588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E3C073C1-14AC-424C-9922-0E2198978A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9D8A-CA4C-40F0-A05D-C6647BD26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73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Transcendentalism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Beliefs, Authors, and Quotations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238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oreau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7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butter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1242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go confidently in the dir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183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Castellar" panose="020A0402060406010301" pitchFamily="18" charset="0"/>
              </a:rPr>
              <a:t>"LOOK BEYOND WHAT YOU SEE"</a:t>
            </a:r>
            <a:br>
              <a:rPr lang="en-US" altLang="en-US" sz="3600" dirty="0">
                <a:latin typeface="Castellar" panose="020A0402060406010301" pitchFamily="18" charset="0"/>
              </a:rPr>
            </a:br>
            <a:r>
              <a:rPr lang="en-US" altLang="en-US" sz="3600" dirty="0">
                <a:latin typeface="Castellar" panose="020A0402060406010301" pitchFamily="18" charset="0"/>
              </a:rPr>
              <a:t>		             - </a:t>
            </a:r>
            <a:r>
              <a:rPr lang="en-US" altLang="en-US" sz="3600" i="1" dirty="0">
                <a:latin typeface="Castellar" panose="020A0402060406010301" pitchFamily="18" charset="0"/>
              </a:rPr>
              <a:t>RAFIKI</a:t>
            </a:r>
            <a:endParaRPr lang="en-US" altLang="en-US" sz="3600" dirty="0">
              <a:latin typeface="Castellar" panose="020A0402060406010301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pic>
        <p:nvPicPr>
          <p:cNvPr id="4100" name="Picture 4" descr="raf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00200"/>
            <a:ext cx="97536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algn="l"/>
            <a:r>
              <a:rPr lang="en-US" altLang="en-US" u="sng"/>
              <a:t>Transcendentalism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Transcend </a:t>
            </a:r>
            <a:r>
              <a:rPr lang="en-US" altLang="en-US" sz="2800" dirty="0" smtClean="0"/>
              <a:t>– to go </a:t>
            </a:r>
            <a:r>
              <a:rPr lang="en-US" altLang="en-US" sz="2800" dirty="0"/>
              <a:t>beyond</a:t>
            </a:r>
          </a:p>
          <a:p>
            <a:pPr lvl="1"/>
            <a:r>
              <a:rPr lang="en-US" altLang="en-US" sz="2400" dirty="0" smtClean="0"/>
              <a:t>Beyond </a:t>
            </a:r>
            <a:r>
              <a:rPr lang="en-US" altLang="en-US" sz="2400" dirty="0"/>
              <a:t>your </a:t>
            </a:r>
            <a:r>
              <a:rPr lang="en-US" altLang="en-US" sz="2400" dirty="0" smtClean="0"/>
              <a:t>senses</a:t>
            </a:r>
          </a:p>
          <a:p>
            <a:pPr lvl="1"/>
            <a:r>
              <a:rPr lang="en-US" altLang="en-US" sz="2400" dirty="0" smtClean="0"/>
              <a:t>Beyond your day to day routine</a:t>
            </a:r>
          </a:p>
          <a:p>
            <a:pPr marL="240030" lvl="1" indent="0">
              <a:buNone/>
            </a:pPr>
            <a:endParaRPr lang="en-US" altLang="en-US" sz="2400" dirty="0"/>
          </a:p>
          <a:p>
            <a:endParaRPr lang="en-US" altLang="en-US" sz="2800" dirty="0"/>
          </a:p>
          <a:p>
            <a:r>
              <a:rPr lang="en-US" altLang="en-US" sz="2800" dirty="0"/>
              <a:t>Transcendentalists - philosophers &amp; writers who rejected traditional religion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Don’t </a:t>
            </a:r>
            <a:r>
              <a:rPr lang="en-US" altLang="en-US" sz="2000" dirty="0"/>
              <a:t>have to go to church to be </a:t>
            </a:r>
            <a:r>
              <a:rPr lang="en-US" altLang="en-US" sz="2000" dirty="0" smtClean="0"/>
              <a:t>religious.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So, where did they go?</a:t>
            </a:r>
            <a:endParaRPr lang="en-US" altLang="en-US" sz="20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5124" name="Picture 4" descr="flying bald 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171825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altLang="en-US" sz="4000" u="sng"/>
              <a:t>Transcendentalism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 smtClean="0"/>
              <a:t>Humans </a:t>
            </a:r>
            <a:r>
              <a:rPr lang="en-US" altLang="en-US" sz="2400" dirty="0"/>
              <a:t>are naturally </a:t>
            </a:r>
            <a:r>
              <a:rPr lang="en-US" altLang="en-US" sz="2400" dirty="0" smtClean="0"/>
              <a:t>good</a:t>
            </a:r>
          </a:p>
          <a:p>
            <a:r>
              <a:rPr lang="en-US" altLang="en-US" sz="2400" dirty="0" smtClean="0"/>
              <a:t>(Optimism)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 smtClean="0"/>
              <a:t>Be self-reliant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 smtClean="0"/>
              <a:t>Private </a:t>
            </a:r>
            <a:r>
              <a:rPr lang="en-US" altLang="en-US" sz="2400" dirty="0"/>
              <a:t>inward </a:t>
            </a:r>
            <a:r>
              <a:rPr lang="en-US" altLang="en-US" sz="2400" dirty="0" smtClean="0"/>
              <a:t>prayer</a:t>
            </a:r>
          </a:p>
          <a:p>
            <a:r>
              <a:rPr lang="en-US" altLang="en-US" sz="2400" dirty="0" smtClean="0"/>
              <a:t>(Love of Nature)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Act </a:t>
            </a:r>
            <a:r>
              <a:rPr lang="en-US" altLang="en-US" sz="2400" dirty="0"/>
              <a:t>on own </a:t>
            </a:r>
            <a:r>
              <a:rPr lang="en-US" altLang="en-US" sz="2400" dirty="0" smtClean="0"/>
              <a:t>beliefs</a:t>
            </a:r>
          </a:p>
          <a:p>
            <a:r>
              <a:rPr lang="en-US" altLang="en-US" sz="2400" dirty="0" smtClean="0"/>
              <a:t>(Individualism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 smtClean="0"/>
              <a:t>Lead </a:t>
            </a:r>
            <a:r>
              <a:rPr lang="en-US" altLang="en-US" sz="2400" dirty="0"/>
              <a:t>moral meaningful </a:t>
            </a:r>
            <a:r>
              <a:rPr lang="en-US" altLang="en-US" sz="2400" dirty="0" smtClean="0"/>
              <a:t>lives</a:t>
            </a:r>
          </a:p>
          <a:p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Oversoul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  <p:pic>
        <p:nvPicPr>
          <p:cNvPr id="6148" name="Picture 4" descr="helping-han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kid tying sho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6"/>
          <a:stretch>
            <a:fillRect/>
          </a:stretch>
        </p:blipFill>
        <p:spPr bwMode="auto">
          <a:xfrm>
            <a:off x="4953000" y="457200"/>
            <a:ext cx="358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ms_Rai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5814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amily-beach-sunset-l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r="8542" b="-1219"/>
          <a:stretch>
            <a:fillRect/>
          </a:stretch>
        </p:blipFill>
        <p:spPr bwMode="auto">
          <a:xfrm>
            <a:off x="4800600" y="457200"/>
            <a:ext cx="40798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altLang="en-US" u="sng"/>
              <a:t>Transcendentalists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led by:</a:t>
            </a:r>
          </a:p>
          <a:p>
            <a:pPr lvl="1"/>
            <a:r>
              <a:rPr lang="en-US" altLang="en-US" sz="3200" dirty="0"/>
              <a:t> Ralph Waldo Emerson</a:t>
            </a:r>
          </a:p>
          <a:p>
            <a:pPr lvl="1"/>
            <a:r>
              <a:rPr lang="en-US" altLang="en-US" sz="3200" dirty="0"/>
              <a:t>Henry David Thoreau</a:t>
            </a:r>
          </a:p>
        </p:txBody>
      </p:sp>
      <p:pic>
        <p:nvPicPr>
          <p:cNvPr id="8196" name="Picture 4" descr="em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368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enry david thor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2411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35814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0" y="4191000"/>
            <a:ext cx="6096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Lucida Calligraphy" panose="03010101010101010101" pitchFamily="66" charset="0"/>
              </a:rPr>
              <a:t>"Nothing great was ever achieved without enthusiasm.“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Lucida Calligraphy" panose="03010101010101010101" pitchFamily="66" charset="0"/>
              </a:rPr>
              <a:t>     - Ralph Waldo Emerson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2133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u="sng" dirty="0" smtClean="0"/>
              <a:t>Success </a:t>
            </a:r>
            <a:endParaRPr lang="en-US" altLang="en-US" sz="1800" u="sng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9154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laugh often and much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win the respect of intelligent people and affection of children;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earn the appreciation of honest critics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and endure the betrayal of false friends;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appreciate beauty,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find the best in others;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leave the world a bit better,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Whether by a healthy child, a garden patch, or redeemed social condition;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/>
              <a:t>To know even one life has breathed easier because</a:t>
            </a:r>
            <a:br>
              <a:rPr lang="en-US" altLang="en-US" sz="2600" dirty="0"/>
            </a:br>
            <a:r>
              <a:rPr lang="en-US" altLang="en-US" sz="2600" dirty="0"/>
              <a:t>you have lived.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This is to have succeeded.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					-Ralph Waldo Emerson</a:t>
            </a:r>
            <a:r>
              <a:rPr lang="en-US" altLang="en-US" sz="2400" dirty="0" smtClean="0"/>
              <a:t>*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nr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latin typeface="Bradley Hand ITC" panose="03070402050302030203" pitchFamily="66" charset="0"/>
              </a:rPr>
              <a:t>"What lies behind us and what lies before us are tiny matters compared to what lies within us."</a:t>
            </a:r>
          </a:p>
          <a:p>
            <a:pPr>
              <a:buFontTx/>
              <a:buNone/>
            </a:pPr>
            <a:r>
              <a:rPr lang="en-US" altLang="en-US" sz="3600" b="1">
                <a:latin typeface="Bradley Hand ITC" panose="03070402050302030203" pitchFamily="66" charset="0"/>
              </a:rPr>
              <a:t>				- Ralph Waldo Emerson</a:t>
            </a:r>
          </a:p>
        </p:txBody>
      </p:sp>
      <p:pic>
        <p:nvPicPr>
          <p:cNvPr id="8196" name="Picture 4" descr="em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77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ralph_waldo_em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6732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algn="l"/>
            <a:r>
              <a:rPr lang="en-US" altLang="en-US" u="sng"/>
              <a:t>H. D. Thoreau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953000" cy="5410200"/>
          </a:xfrm>
        </p:spPr>
        <p:txBody>
          <a:bodyPr/>
          <a:lstStyle/>
          <a:p>
            <a:r>
              <a:rPr lang="en-US" altLang="en-US">
                <a:solidFill>
                  <a:srgbClr val="000066"/>
                </a:solidFill>
              </a:rPr>
              <a:t>2 years at WP</a:t>
            </a:r>
          </a:p>
          <a:p>
            <a:r>
              <a:rPr lang="en-US" altLang="en-US">
                <a:solidFill>
                  <a:srgbClr val="000066"/>
                </a:solidFill>
              </a:rPr>
              <a:t>writes:             </a:t>
            </a:r>
          </a:p>
          <a:p>
            <a:pPr lvl="1"/>
            <a:r>
              <a:rPr lang="en-US" altLang="en-US" i="1">
                <a:solidFill>
                  <a:srgbClr val="000066"/>
                </a:solidFill>
              </a:rPr>
              <a:t>Walden</a:t>
            </a:r>
          </a:p>
          <a:p>
            <a:pPr lvl="1"/>
            <a:r>
              <a:rPr lang="en-US" altLang="en-US" i="1">
                <a:solidFill>
                  <a:srgbClr val="000066"/>
                </a:solidFill>
              </a:rPr>
              <a:t>Civil Disobedience</a:t>
            </a:r>
          </a:p>
          <a:p>
            <a:pPr lvl="2"/>
            <a:r>
              <a:rPr lang="en-US" altLang="en-US">
                <a:solidFill>
                  <a:srgbClr val="000066"/>
                </a:solidFill>
              </a:rPr>
              <a:t>“must be true to your conscience even if it means breaking the law”</a:t>
            </a:r>
          </a:p>
          <a:p>
            <a:pPr>
              <a:buFontTx/>
              <a:buNone/>
            </a:pPr>
            <a:r>
              <a:rPr lang="en-US" altLang="en-US"/>
              <a:t>   </a:t>
            </a:r>
          </a:p>
        </p:txBody>
      </p:sp>
      <p:pic>
        <p:nvPicPr>
          <p:cNvPr id="9220" name="Picture 4" descr="walden p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ghandi-inembass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655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rtin luther 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16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walden p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site of thorea ca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thore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1816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horeau cab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9088"/>
            <a:ext cx="533400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horeau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116</TotalTime>
  <Words>237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Castellar</vt:lpstr>
      <vt:lpstr>Lucida Calligraphy</vt:lpstr>
      <vt:lpstr>Bradley Hand ITC</vt:lpstr>
      <vt:lpstr>Feathered</vt:lpstr>
      <vt:lpstr>Circuit</vt:lpstr>
      <vt:lpstr>Transcendentalism</vt:lpstr>
      <vt:lpstr>"LOOK BEYOND WHAT YOU SEE"                - RAFIKI</vt:lpstr>
      <vt:lpstr>Transcendentalism</vt:lpstr>
      <vt:lpstr>Transcendentalism</vt:lpstr>
      <vt:lpstr>Transcendentalists</vt:lpstr>
      <vt:lpstr>Success </vt:lpstr>
      <vt:lpstr>PowerPoint Presentation</vt:lpstr>
      <vt:lpstr>H. D. Thoreau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Transcendentalism</dc:title>
  <dc:creator>nathan.farrar</dc:creator>
  <cp:lastModifiedBy>Susan King</cp:lastModifiedBy>
  <cp:revision>14</cp:revision>
  <dcterms:created xsi:type="dcterms:W3CDTF">2012-03-07T16:22:49Z</dcterms:created>
  <dcterms:modified xsi:type="dcterms:W3CDTF">2016-11-10T15:43:09Z</dcterms:modified>
</cp:coreProperties>
</file>